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0" r:id="rId13"/>
    <p:sldId id="267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46E7A-80B2-42FA-B7FB-23AA9B823573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AC7A49-8A10-4207-9625-725E01A833E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46E7A-80B2-42FA-B7FB-23AA9B823573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C7A49-8A10-4207-9625-725E01A833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46E7A-80B2-42FA-B7FB-23AA9B823573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C7A49-8A10-4207-9625-725E01A833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46E7A-80B2-42FA-B7FB-23AA9B823573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C7A49-8A10-4207-9625-725E01A833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46E7A-80B2-42FA-B7FB-23AA9B823573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C7A49-8A10-4207-9625-725E01A833E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46E7A-80B2-42FA-B7FB-23AA9B823573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C7A49-8A10-4207-9625-725E01A833E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46E7A-80B2-42FA-B7FB-23AA9B823573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C7A49-8A10-4207-9625-725E01A833E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46E7A-80B2-42FA-B7FB-23AA9B823573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C7A49-8A10-4207-9625-725E01A833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46E7A-80B2-42FA-B7FB-23AA9B823573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C7A49-8A10-4207-9625-725E01A833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46E7A-80B2-42FA-B7FB-23AA9B823573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C7A49-8A10-4207-9625-725E01A833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46E7A-80B2-42FA-B7FB-23AA9B823573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C7A49-8A10-4207-9625-725E01A833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3E46E7A-80B2-42FA-B7FB-23AA9B823573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AAC7A49-8A10-4207-9625-725E01A833E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Труд и учеба в разных религиях</a:t>
            </a:r>
            <a:br>
              <a:rPr lang="ru-RU" sz="3600" dirty="0" smtClean="0">
                <a:solidFill>
                  <a:srgbClr val="FF0000"/>
                </a:solidFill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Выполнила: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Ракова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Дарья, 4Б класс</a:t>
            </a:r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779" y="1600200"/>
            <a:ext cx="8030441" cy="4525963"/>
          </a:xfrm>
        </p:spPr>
      </p:pic>
    </p:spTree>
    <p:extLst>
      <p:ext uri="{BB962C8B-B14F-4D97-AF65-F5344CB8AC3E}">
        <p14:creationId xmlns:p14="http://schemas.microsoft.com/office/powerpoint/2010/main" val="39589610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lnSpcReduction="10000"/>
          </a:bodyPr>
          <a:lstStyle/>
          <a:p>
            <a:r>
              <a:rPr lang="ru-RU" dirty="0">
                <a:solidFill>
                  <a:schemeClr val="tx1"/>
                </a:solidFill>
              </a:rPr>
              <a:t>Во многих </a:t>
            </a:r>
            <a:r>
              <a:rPr lang="ru-RU" dirty="0" err="1">
                <a:solidFill>
                  <a:schemeClr val="tx1"/>
                </a:solidFill>
              </a:rPr>
              <a:t>аятах</a:t>
            </a:r>
            <a:r>
              <a:rPr lang="ru-RU" dirty="0">
                <a:solidFill>
                  <a:schemeClr val="tx1"/>
                </a:solidFill>
              </a:rPr>
              <a:t> Священного Корана мы видим, что Ислам — религия, призывающая к кропотливости, к труду. В исламской культуре труд необходим не только как средство существования, он не считается только средством для получения денег, труд в Исламе рассматривается как способ приближения к Аллаху. 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Пророк </a:t>
            </a:r>
            <a:r>
              <a:rPr lang="ru-RU" dirty="0">
                <a:solidFill>
                  <a:schemeClr val="tx1"/>
                </a:solidFill>
              </a:rPr>
              <a:t>сказал: «Если этот человек работает для того, чтобы поддержать своих малых детей, престарелых родителей или даже просто для удовлетворения своих собственных нужд, то в таком случае весь его труд должен рассматриваться как джихад, совершаемый во славу Аллаха. Но если он работает для того, чтобы возгордиться и прославиться, то в таком случае он работает, потакая дьяволу» (</a:t>
            </a:r>
            <a:r>
              <a:rPr lang="ru-RU" dirty="0" err="1">
                <a:solidFill>
                  <a:schemeClr val="tx1"/>
                </a:solidFill>
              </a:rPr>
              <a:t>Бухари</a:t>
            </a:r>
            <a:r>
              <a:rPr lang="ru-RU" dirty="0">
                <a:solidFill>
                  <a:schemeClr val="tx1"/>
                </a:solidFill>
              </a:rPr>
              <a:t>) 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7673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Труд и учеба в буддизме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r>
              <a:rPr lang="ru-RU" dirty="0">
                <a:solidFill>
                  <a:schemeClr val="tx1"/>
                </a:solidFill>
              </a:rPr>
              <a:t>Будда проповедовал монахам отказ от земных благ, но мирянам, напротив, предлагал трудиться, чтобы достичь материального благополучия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Будда </a:t>
            </a:r>
            <a:r>
              <a:rPr lang="ru-RU" dirty="0">
                <a:solidFill>
                  <a:schemeClr val="tx1"/>
                </a:solidFill>
              </a:rPr>
              <a:t>считал труд важной стороной жизни. Он говорил, что работу следует выполнять в соответствии с законами дхармы. Это называется «правильные средства к существованию». 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Большинство </a:t>
            </a:r>
            <a:r>
              <a:rPr lang="ru-RU" dirty="0">
                <a:solidFill>
                  <a:schemeClr val="tx1"/>
                </a:solidFill>
              </a:rPr>
              <a:t>профессий и способов заработка буддизм считает честными. Для буддиста запрещены только те дела, в основе которых лежит причинение вреда живым существам, мошенничество или алчность.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61362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r>
              <a:rPr lang="ru-RU" dirty="0">
                <a:solidFill>
                  <a:schemeClr val="tx1"/>
                </a:solidFill>
              </a:rPr>
              <a:t>Монахам запрещено трудиться, они должны жить только за счёт подаяния. 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Обычным </a:t>
            </a:r>
            <a:r>
              <a:rPr lang="ru-RU" dirty="0">
                <a:solidFill>
                  <a:schemeClr val="tx1"/>
                </a:solidFill>
              </a:rPr>
              <a:t>людям нужно работать, только чтобы обеспечить себе минимум и иметь возможность поддерживать подаяниями монахов. 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Стремление </a:t>
            </a:r>
            <a:r>
              <a:rPr lang="ru-RU" dirty="0">
                <a:solidFill>
                  <a:schemeClr val="tx1"/>
                </a:solidFill>
              </a:rPr>
              <a:t>много работать, чтобы быть богатым, мешает правильному перерождению. Человек должен проявлять усердие в освоении духовной практики через постижение учения Будды.</a:t>
            </a:r>
          </a:p>
          <a:p>
            <a:pPr marL="0" indent="0">
              <a:buNone/>
            </a:pPr>
            <a:r>
              <a:rPr lang="ru-RU" i="1" dirty="0" smtClean="0">
                <a:solidFill>
                  <a:schemeClr val="tx1"/>
                </a:solidFill>
              </a:rPr>
              <a:t>(в </a:t>
            </a:r>
            <a:r>
              <a:rPr lang="ru-RU" i="1" dirty="0">
                <a:solidFill>
                  <a:schemeClr val="tx1"/>
                </a:solidFill>
              </a:rPr>
              <a:t>ходе исторического развития некоторые школы буддизма изменили отношение к трудовой деятельности монахов и вменили им обязанность активно трудиться физически, в том числе на сельскохозяйственных </a:t>
            </a:r>
            <a:r>
              <a:rPr lang="ru-RU" i="1" dirty="0" smtClean="0">
                <a:solidFill>
                  <a:schemeClr val="tx1"/>
                </a:solidFill>
              </a:rPr>
              <a:t>работах)</a:t>
            </a:r>
            <a:endParaRPr lang="ru-RU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0903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В рассмотренных нами религиях труд и учение, так как оно тоже труд, рассматривается как значимая часть жизни человека, почитаемая святыми.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Во всех Святых книгах почитаются все профессии.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В буддизме в отличие от других рассмотренных нами религий, монахи не должны были трудиться, но со временем и у них труд стал почитаемым делом.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4152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Использованная литература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dirty="0" err="1" smtClean="0">
                <a:solidFill>
                  <a:schemeClr val="tx1"/>
                </a:solidFill>
              </a:rPr>
              <a:t>Ибрахим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Иман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Саляма</a:t>
            </a:r>
            <a:r>
              <a:rPr lang="ru-RU" dirty="0">
                <a:solidFill>
                  <a:schemeClr val="tx1"/>
                </a:solidFill>
              </a:rPr>
              <a:t>. Концепт «труд» в христианской и исламской культурах / </a:t>
            </a:r>
            <a:r>
              <a:rPr lang="ru-RU" dirty="0" err="1">
                <a:solidFill>
                  <a:schemeClr val="tx1"/>
                </a:solidFill>
              </a:rPr>
              <a:t>Иман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Саляма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Ибрахим</a:t>
            </a:r>
            <a:r>
              <a:rPr lang="ru-RU" dirty="0">
                <a:solidFill>
                  <a:schemeClr val="tx1"/>
                </a:solidFill>
              </a:rPr>
              <a:t>. — Текст : непосредственный // Молодой ученый. — 2013. — № 11 (58). — С. 811-818. — URL: https://moluch.ru/archive/58/8214/ (дата обращения: 09.04.2023</a:t>
            </a:r>
            <a:r>
              <a:rPr lang="ru-RU" dirty="0" smtClean="0">
                <a:solidFill>
                  <a:schemeClr val="tx1"/>
                </a:solidFill>
              </a:rPr>
              <a:t>).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Дорофеева Т.Г., Пугачева Н.П. Трудовая этика в буддизме // Гуманитарные, социально-экономические и общественные науки, 2004.-№4.</a:t>
            </a:r>
          </a:p>
          <a:p>
            <a:pPr marL="514350" indent="-514350">
              <a:buAutoNum type="arabicPeriod"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4293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Цель: сравнить отношение к труду и учебе в разных религиях</a:t>
            </a:r>
          </a:p>
          <a:p>
            <a:pPr marL="0" indent="0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Задачи</a:t>
            </a:r>
            <a:r>
              <a:rPr lang="ru-RU" dirty="0">
                <a:solidFill>
                  <a:schemeClr val="tx1"/>
                </a:solidFill>
              </a:rPr>
              <a:t>: </a:t>
            </a:r>
            <a:endParaRPr lang="ru-RU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1. Рассмотреть отношение к учебе и труду в христианстве</a:t>
            </a: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2. Рассмотреть </a:t>
            </a:r>
            <a:r>
              <a:rPr lang="ru-RU" dirty="0">
                <a:solidFill>
                  <a:schemeClr val="tx1"/>
                </a:solidFill>
              </a:rPr>
              <a:t>отношение к учебе и труду </a:t>
            </a:r>
            <a:r>
              <a:rPr lang="ru-RU" dirty="0" smtClean="0">
                <a:solidFill>
                  <a:schemeClr val="tx1"/>
                </a:solidFill>
              </a:rPr>
              <a:t>в исламе</a:t>
            </a: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3. Рассмотреть отношение к учебе и труду в </a:t>
            </a:r>
            <a:r>
              <a:rPr lang="ru-RU" dirty="0" smtClean="0">
                <a:solidFill>
                  <a:schemeClr val="tx1"/>
                </a:solidFill>
              </a:rPr>
              <a:t>буддизме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4</a:t>
            </a:r>
            <a:r>
              <a:rPr lang="ru-RU" dirty="0" smtClean="0">
                <a:solidFill>
                  <a:schemeClr val="tx1"/>
                </a:solidFill>
              </a:rPr>
              <a:t>. Сделать вывод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3847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3394720" cy="4596110"/>
          </a:xfrm>
        </p:spPr>
        <p:txBody>
          <a:bodyPr>
            <a:normAutofit/>
          </a:bodyPr>
          <a:lstStyle/>
          <a:p>
            <a:r>
              <a:rPr lang="ru-RU" sz="2800" b="0" dirty="0"/>
              <a:t>«</a:t>
            </a:r>
            <a:r>
              <a:rPr lang="ru-RU" sz="2800" dirty="0"/>
              <a:t>Учение</a:t>
            </a:r>
            <a:r>
              <a:rPr lang="ru-RU" sz="2800" b="0" dirty="0"/>
              <a:t> </a:t>
            </a:r>
            <a:r>
              <a:rPr lang="ru-RU" sz="2800" dirty="0"/>
              <a:t>есть</a:t>
            </a:r>
            <a:r>
              <a:rPr lang="ru-RU" sz="2800" b="0" dirty="0"/>
              <a:t> </a:t>
            </a:r>
            <a:r>
              <a:rPr lang="ru-RU" sz="2800" dirty="0"/>
              <a:t>труд</a:t>
            </a:r>
            <a:r>
              <a:rPr lang="ru-RU" sz="2800" b="0" dirty="0"/>
              <a:t> и должно остаться </a:t>
            </a:r>
            <a:r>
              <a:rPr lang="ru-RU" sz="2800" dirty="0"/>
              <a:t>трудом</a:t>
            </a:r>
            <a:r>
              <a:rPr lang="ru-RU" sz="2800" b="0" dirty="0"/>
              <a:t>, но </a:t>
            </a:r>
            <a:r>
              <a:rPr lang="ru-RU" sz="2800" dirty="0"/>
              <a:t>трудом</a:t>
            </a:r>
            <a:r>
              <a:rPr lang="ru-RU" sz="2800" b="0" dirty="0"/>
              <a:t>, полным мысли, а не каких-нибудь, не идущих к делу прикрас».</a:t>
            </a:r>
            <a:endParaRPr lang="ru-RU" sz="2800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1628800"/>
            <a:ext cx="4756270" cy="3330574"/>
          </a:xfrm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57200" y="5157192"/>
            <a:ext cx="3008313" cy="968971"/>
          </a:xfrm>
        </p:spPr>
        <p:txBody>
          <a:bodyPr>
            <a:normAutofit/>
          </a:bodyPr>
          <a:lstStyle/>
          <a:p>
            <a:r>
              <a:rPr lang="ru-RU" sz="2800" b="1" i="1" dirty="0" smtClean="0"/>
              <a:t>К.Д. Ушинский</a:t>
            </a:r>
            <a:endParaRPr lang="ru-RU" sz="2800" b="1" i="1" dirty="0"/>
          </a:p>
        </p:txBody>
      </p:sp>
    </p:spTree>
    <p:extLst>
      <p:ext uri="{BB962C8B-B14F-4D97-AF65-F5344CB8AC3E}">
        <p14:creationId xmlns:p14="http://schemas.microsoft.com/office/powerpoint/2010/main" val="2933959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Место учебы и труда в Христианстве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</a:rPr>
              <a:t>Христианство поощряет труд. 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«…если </a:t>
            </a:r>
            <a:r>
              <a:rPr lang="ru-RU" dirty="0">
                <a:solidFill>
                  <a:schemeClr val="tx1"/>
                </a:solidFill>
              </a:rPr>
              <a:t>кто не хочет трудиться, тот и не ест» [2-е </a:t>
            </a:r>
            <a:r>
              <a:rPr lang="ru-RU" dirty="0" err="1">
                <a:solidFill>
                  <a:schemeClr val="tx1"/>
                </a:solidFill>
              </a:rPr>
              <a:t>Фессалоникийцам</a:t>
            </a:r>
            <a:r>
              <a:rPr lang="ru-RU" dirty="0">
                <a:solidFill>
                  <a:schemeClr val="tx1"/>
                </a:solidFill>
              </a:rPr>
              <a:t>, 3:10</a:t>
            </a:r>
            <a:r>
              <a:rPr lang="ru-RU" dirty="0" smtClean="0">
                <a:solidFill>
                  <a:schemeClr val="tx1"/>
                </a:solidFill>
              </a:rPr>
              <a:t>].</a:t>
            </a:r>
          </a:p>
          <a:p>
            <a:r>
              <a:rPr lang="ru-RU" dirty="0">
                <a:solidFill>
                  <a:schemeClr val="tx1"/>
                </a:solidFill>
              </a:rPr>
              <a:t>Всякий должен трудиться, чтобы получить пропитание. 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Церковь </a:t>
            </a:r>
            <a:r>
              <a:rPr lang="ru-RU" dirty="0">
                <a:solidFill>
                  <a:schemeClr val="tx1"/>
                </a:solidFill>
              </a:rPr>
              <a:t>благословляет всякий труд, направленный на благо людей, при этом не даётся предпочтение никакому из видов человеческой деятельности, если таковая соответствует христианским нравственным нормам.</a:t>
            </a:r>
          </a:p>
        </p:txBody>
      </p:sp>
    </p:spTree>
    <p:extLst>
      <p:ext uri="{BB962C8B-B14F-4D97-AF65-F5344CB8AC3E}">
        <p14:creationId xmlns:p14="http://schemas.microsoft.com/office/powerpoint/2010/main" val="248106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Согласно христианским источникам труд человека проходит два этапа: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844824"/>
            <a:ext cx="8003232" cy="46805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4000" dirty="0" smtClean="0">
                <a:solidFill>
                  <a:schemeClr val="tx1"/>
                </a:solidFill>
              </a:rPr>
              <a:t>1</a:t>
            </a:r>
            <a:r>
              <a:rPr lang="ru-RU" sz="4000" dirty="0">
                <a:solidFill>
                  <a:schemeClr val="tx1"/>
                </a:solidFill>
              </a:rPr>
              <a:t>.     </a:t>
            </a:r>
            <a:r>
              <a:rPr lang="ru-RU" sz="4000" dirty="0" smtClean="0">
                <a:solidFill>
                  <a:schemeClr val="tx1"/>
                </a:solidFill>
              </a:rPr>
              <a:t>Труд </a:t>
            </a:r>
            <a:r>
              <a:rPr lang="ru-RU" sz="4000" dirty="0">
                <a:solidFill>
                  <a:schemeClr val="tx1"/>
                </a:solidFill>
              </a:rPr>
              <a:t>в раю </a:t>
            </a:r>
            <a:r>
              <a:rPr lang="ru-RU" sz="4000" dirty="0" smtClean="0">
                <a:solidFill>
                  <a:schemeClr val="tx1"/>
                </a:solidFill>
              </a:rPr>
              <a:t>- «</a:t>
            </a:r>
            <a:r>
              <a:rPr lang="ru-RU" sz="4000" dirty="0">
                <a:solidFill>
                  <a:schemeClr val="tx1"/>
                </a:solidFill>
              </a:rPr>
              <a:t>радостный труд». </a:t>
            </a:r>
            <a:endParaRPr lang="ru-RU" sz="4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2800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2800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800" i="1" dirty="0" smtClean="0">
                <a:solidFill>
                  <a:schemeClr val="tx1"/>
                </a:solidFill>
              </a:rPr>
              <a:t>«</a:t>
            </a:r>
            <a:r>
              <a:rPr lang="ru-RU" sz="2800" i="1" dirty="0">
                <a:solidFill>
                  <a:schemeClr val="tx1"/>
                </a:solidFill>
              </a:rPr>
              <a:t>И взял Господь Бог человека, которого создал, и поселил его в саду </a:t>
            </a:r>
            <a:r>
              <a:rPr lang="ru-RU" sz="2800" i="1" dirty="0" err="1">
                <a:solidFill>
                  <a:schemeClr val="tx1"/>
                </a:solidFill>
              </a:rPr>
              <a:t>Едемском</a:t>
            </a:r>
            <a:r>
              <a:rPr lang="ru-RU" sz="2800" i="1" dirty="0">
                <a:solidFill>
                  <a:schemeClr val="tx1"/>
                </a:solidFill>
              </a:rPr>
              <a:t>, чтобы возделывать его и хранить его. И заповедал Господь Бог человеку, говоря: от всякого дерева в саду ты будешь есть, а от дерева познания добра и зла не ешь от него» </a:t>
            </a:r>
            <a:r>
              <a:rPr lang="ru-RU" sz="2800" i="1" dirty="0" smtClean="0">
                <a:solidFill>
                  <a:schemeClr val="tx1"/>
                </a:solidFill>
              </a:rPr>
              <a:t>(Книга </a:t>
            </a:r>
            <a:r>
              <a:rPr lang="ru-RU" sz="2800" i="1" dirty="0">
                <a:solidFill>
                  <a:schemeClr val="tx1"/>
                </a:solidFill>
              </a:rPr>
              <a:t>Бытия, </a:t>
            </a:r>
            <a:r>
              <a:rPr lang="ru-RU" sz="2800" i="1" dirty="0" smtClean="0">
                <a:solidFill>
                  <a:schemeClr val="tx1"/>
                </a:solidFill>
              </a:rPr>
              <a:t>2:15–16</a:t>
            </a:r>
            <a:r>
              <a:rPr lang="ru-RU" sz="2800" i="1" dirty="0">
                <a:solidFill>
                  <a:schemeClr val="tx1"/>
                </a:solidFill>
              </a:rPr>
              <a:t>)</a:t>
            </a:r>
            <a:endParaRPr lang="ru-RU" sz="2800" i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255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4000" dirty="0">
                <a:solidFill>
                  <a:schemeClr val="tx1"/>
                </a:solidFill>
              </a:rPr>
              <a:t>2.     Труд на земле - «труд как искупление первородного греха». </a:t>
            </a:r>
          </a:p>
          <a:p>
            <a:pPr marL="0" indent="0">
              <a:buNone/>
            </a:pPr>
            <a:endParaRPr lang="ru-RU" sz="2800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800" i="1" dirty="0" smtClean="0">
                <a:solidFill>
                  <a:schemeClr val="tx1"/>
                </a:solidFill>
              </a:rPr>
              <a:t>«</a:t>
            </a:r>
            <a:r>
              <a:rPr lang="ru-RU" sz="2800" i="1" dirty="0">
                <a:solidFill>
                  <a:schemeClr val="tx1"/>
                </a:solidFill>
              </a:rPr>
              <a:t>Адаму же сказал: за то, что ты послушался голоса жены твоей и ел от дерева, о котором Я заповедовал Тебе, сказав: не ешь от него, проклята Земля за Тебя; со скорбью будешь питаться от неё во все дни жизни твоя… в поте лица твоего будешь есть хлеб, доколе не возвратишься в землю, из которой Ты взят, ибо прах Ты и в прах возвратишься» </a:t>
            </a:r>
            <a:r>
              <a:rPr lang="ru-RU" sz="2800" i="1" dirty="0" smtClean="0">
                <a:solidFill>
                  <a:schemeClr val="tx1"/>
                </a:solidFill>
              </a:rPr>
              <a:t>(Книга </a:t>
            </a:r>
            <a:r>
              <a:rPr lang="ru-RU" sz="2800" i="1" dirty="0">
                <a:solidFill>
                  <a:schemeClr val="tx1"/>
                </a:solidFill>
              </a:rPr>
              <a:t>Бытия, </a:t>
            </a:r>
            <a:r>
              <a:rPr lang="ru-RU" sz="2800" i="1" dirty="0" smtClean="0">
                <a:solidFill>
                  <a:schemeClr val="tx1"/>
                </a:solidFill>
              </a:rPr>
              <a:t>3:17–19). </a:t>
            </a:r>
            <a:endParaRPr lang="ru-RU" sz="28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010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После </a:t>
            </a:r>
            <a:r>
              <a:rPr lang="ru-RU" sz="3200" dirty="0"/>
              <a:t>изгнания из рая труд в Библии имеет два вида: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132856"/>
            <a:ext cx="8147248" cy="39933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1</a:t>
            </a:r>
            <a:r>
              <a:rPr lang="ru-RU" dirty="0">
                <a:solidFill>
                  <a:schemeClr val="tx1"/>
                </a:solidFill>
              </a:rPr>
              <a:t>.    </a:t>
            </a:r>
            <a:r>
              <a:rPr lang="ru-RU" dirty="0" smtClean="0">
                <a:solidFill>
                  <a:schemeClr val="tx1"/>
                </a:solidFill>
              </a:rPr>
              <a:t>Труд </a:t>
            </a:r>
            <a:r>
              <a:rPr lang="ru-RU" dirty="0">
                <a:solidFill>
                  <a:schemeClr val="tx1"/>
                </a:solidFill>
              </a:rPr>
              <a:t>как наказание или проклятие. </a:t>
            </a:r>
            <a:endParaRPr lang="ru-RU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2</a:t>
            </a:r>
            <a:r>
              <a:rPr lang="ru-RU" dirty="0">
                <a:solidFill>
                  <a:schemeClr val="tx1"/>
                </a:solidFill>
              </a:rPr>
              <a:t>.    </a:t>
            </a:r>
            <a:r>
              <a:rPr lang="ru-RU" dirty="0" smtClean="0">
                <a:solidFill>
                  <a:schemeClr val="tx1"/>
                </a:solidFill>
              </a:rPr>
              <a:t>Труд </a:t>
            </a:r>
            <a:r>
              <a:rPr lang="ru-RU" dirty="0">
                <a:solidFill>
                  <a:schemeClr val="tx1"/>
                </a:solidFill>
              </a:rPr>
              <a:t>как спасение или возвышение. Труд — средство спасения от проклятия, </a:t>
            </a:r>
            <a:r>
              <a:rPr lang="ru-RU" dirty="0" smtClean="0">
                <a:solidFill>
                  <a:schemeClr val="tx1"/>
                </a:solidFill>
              </a:rPr>
              <a:t>средством </a:t>
            </a:r>
            <a:r>
              <a:rPr lang="ru-RU" dirty="0">
                <a:solidFill>
                  <a:schemeClr val="tx1"/>
                </a:solidFill>
              </a:rPr>
              <a:t>его </a:t>
            </a:r>
            <a:r>
              <a:rPr lang="ru-RU" dirty="0" smtClean="0">
                <a:solidFill>
                  <a:schemeClr val="tx1"/>
                </a:solidFill>
              </a:rPr>
              <a:t>изжития</a:t>
            </a:r>
          </a:p>
          <a:p>
            <a:pPr marL="0" indent="0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i="1" dirty="0" smtClean="0">
                <a:solidFill>
                  <a:schemeClr val="tx1"/>
                </a:solidFill>
              </a:rPr>
              <a:t>В </a:t>
            </a:r>
            <a:r>
              <a:rPr lang="ru-RU" i="1" dirty="0">
                <a:solidFill>
                  <a:schemeClr val="tx1"/>
                </a:solidFill>
              </a:rPr>
              <a:t>текстах Евангелии утверждается идея, что каждый человек по своему труду либо наказан, либо вознагражден. </a:t>
            </a:r>
            <a:endParaRPr lang="ru-RU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122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Учение и труд в Исламе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</a:rPr>
              <a:t>В исламской религии приводятся примеры разных видов труда: сельскохозяйственный, торговый, промышленный и. т.д. 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В</a:t>
            </a:r>
            <a:r>
              <a:rPr lang="ru-RU" dirty="0">
                <a:solidFill>
                  <a:schemeClr val="tx1"/>
                </a:solidFill>
              </a:rPr>
              <a:t> Коране сказано о кузничном, плотническом деле, ловле и др. 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Все </a:t>
            </a:r>
            <a:r>
              <a:rPr lang="ru-RU" dirty="0">
                <a:solidFill>
                  <a:schemeClr val="tx1"/>
                </a:solidFill>
              </a:rPr>
              <a:t>ниспосланные Аллахом посланники, пророки кормились трудом собственных рук: Адам занимался сельским хозяйством, </a:t>
            </a:r>
            <a:r>
              <a:rPr lang="ru-RU" dirty="0" err="1">
                <a:solidFill>
                  <a:schemeClr val="tx1"/>
                </a:solidFill>
              </a:rPr>
              <a:t>Давуд</a:t>
            </a:r>
            <a:r>
              <a:rPr lang="ru-RU" dirty="0">
                <a:solidFill>
                  <a:schemeClr val="tx1"/>
                </a:solidFill>
              </a:rPr>
              <a:t> (Давид)– кузничным делом, Иисус Христос, </a:t>
            </a:r>
            <a:r>
              <a:rPr lang="ru-RU" dirty="0" err="1">
                <a:solidFill>
                  <a:schemeClr val="tx1"/>
                </a:solidFill>
              </a:rPr>
              <a:t>Закария</a:t>
            </a:r>
            <a:r>
              <a:rPr lang="ru-RU" dirty="0">
                <a:solidFill>
                  <a:schemeClr val="tx1"/>
                </a:solidFill>
              </a:rPr>
              <a:t> (</a:t>
            </a:r>
            <a:r>
              <a:rPr lang="ru-RU" dirty="0" err="1">
                <a:solidFill>
                  <a:schemeClr val="tx1"/>
                </a:solidFill>
              </a:rPr>
              <a:t>Захария</a:t>
            </a:r>
            <a:r>
              <a:rPr lang="ru-RU" dirty="0">
                <a:solidFill>
                  <a:schemeClr val="tx1"/>
                </a:solidFill>
              </a:rPr>
              <a:t>) — плотническим делом, Мухаммед — скотоводством и торговлей.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7509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«Самая лучшая пища для человека, — та, которую он заработал собственным трудом. И Пророк Аллаха </a:t>
            </a:r>
            <a:r>
              <a:rPr lang="ru-RU" dirty="0" err="1">
                <a:solidFill>
                  <a:schemeClr val="tx1"/>
                </a:solidFill>
              </a:rPr>
              <a:t>Давуд</a:t>
            </a:r>
            <a:r>
              <a:rPr lang="ru-RU" dirty="0">
                <a:solidFill>
                  <a:schemeClr val="tx1"/>
                </a:solidFill>
              </a:rPr>
              <a:t> (Давид) (мир ему) добывал себе пропитание собственными руками» </a:t>
            </a:r>
            <a:r>
              <a:rPr lang="ru-RU" dirty="0" smtClean="0">
                <a:solidFill>
                  <a:schemeClr val="tx1"/>
                </a:solidFill>
              </a:rPr>
              <a:t>  </a:t>
            </a:r>
          </a:p>
          <a:p>
            <a:pPr marL="0" indent="0">
              <a:buNone/>
            </a:pPr>
            <a:r>
              <a:rPr lang="ru-RU" sz="2800" i="1" dirty="0" smtClean="0">
                <a:solidFill>
                  <a:schemeClr val="tx1"/>
                </a:solidFill>
              </a:rPr>
              <a:t>              </a:t>
            </a:r>
          </a:p>
          <a:p>
            <a:pPr marL="0" indent="0">
              <a:buNone/>
            </a:pPr>
            <a:endParaRPr lang="ru-RU" sz="2800" i="1" dirty="0">
              <a:solidFill>
                <a:schemeClr val="tx1"/>
              </a:solidFill>
            </a:endParaRPr>
          </a:p>
          <a:p>
            <a:pPr marL="0" indent="0" algn="r">
              <a:buNone/>
            </a:pPr>
            <a:r>
              <a:rPr lang="ru-RU" sz="2800" i="1" dirty="0" smtClean="0">
                <a:solidFill>
                  <a:schemeClr val="tx1"/>
                </a:solidFill>
              </a:rPr>
              <a:t> (изречение Пророка Мухаммеда)</a:t>
            </a:r>
            <a:endParaRPr lang="ru-RU" sz="28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7338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98</TotalTime>
  <Words>426</Words>
  <Application>Microsoft Office PowerPoint</Application>
  <PresentationFormat>Экран (4:3)</PresentationFormat>
  <Paragraphs>54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Исполнительная</vt:lpstr>
      <vt:lpstr>Труд и учеба в разных религиях Выполнила: Ракова Дарья, 4Б класс</vt:lpstr>
      <vt:lpstr>Презентация PowerPoint</vt:lpstr>
      <vt:lpstr>«Учение есть труд и должно остаться трудом, но трудом, полным мысли, а не каких-нибудь, не идущих к делу прикрас».</vt:lpstr>
      <vt:lpstr>Место учебы и труда в Христианстве</vt:lpstr>
      <vt:lpstr>Согласно христианским источникам труд человека проходит два этапа: </vt:lpstr>
      <vt:lpstr>Презентация PowerPoint</vt:lpstr>
      <vt:lpstr>После изгнания из рая труд в Библии имеет два вида: </vt:lpstr>
      <vt:lpstr>Учение и труд в Исламе</vt:lpstr>
      <vt:lpstr>Презентация PowerPoint</vt:lpstr>
      <vt:lpstr>Презентация PowerPoint</vt:lpstr>
      <vt:lpstr>Труд и учеба в буддизме</vt:lpstr>
      <vt:lpstr>Презентация PowerPoint</vt:lpstr>
      <vt:lpstr>Вывод</vt:lpstr>
      <vt:lpstr>Использованная литература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13</cp:revision>
  <dcterms:created xsi:type="dcterms:W3CDTF">2023-02-07T10:16:50Z</dcterms:created>
  <dcterms:modified xsi:type="dcterms:W3CDTF">2023-05-11T03:29:20Z</dcterms:modified>
</cp:coreProperties>
</file>